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60" r:id="rId4"/>
    <p:sldId id="298" r:id="rId5"/>
    <p:sldId id="300" r:id="rId6"/>
    <p:sldId id="301" r:id="rId7"/>
    <p:sldId id="302" r:id="rId8"/>
    <p:sldId id="303" r:id="rId9"/>
    <p:sldId id="263" r:id="rId10"/>
    <p:sldId id="299" r:id="rId11"/>
    <p:sldId id="304" r:id="rId12"/>
    <p:sldId id="305" r:id="rId13"/>
    <p:sldId id="294" r:id="rId14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2023/7/18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48499" y="845526"/>
            <a:ext cx="9144000" cy="2387600"/>
          </a:xfrm>
        </p:spPr>
        <p:txBody>
          <a:bodyPr/>
          <a:lstStyle/>
          <a:p>
            <a:pPr algn="ctr"/>
            <a:r>
              <a:rPr lang="zh-CN" altLang="en-US" dirty="0"/>
              <a:t>barlabel模板打印使用方法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094087"/>
          </a:xfrm>
        </p:spPr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					</a:t>
            </a:r>
            <a:r>
              <a:rPr lang="zh-CN" altLang="en-US" dirty="0" smtClean="0"/>
              <a:t>深圳艾维码科技有限公司</a:t>
            </a:r>
            <a:endParaRPr lang="en-US" altLang="zh-CN" dirty="0" smtClean="0"/>
          </a:p>
          <a:p>
            <a:r>
              <a:rPr lang="en-US" altLang="zh-CN" dirty="0" smtClean="0"/>
              <a:t>				                        2023.7.18</a:t>
            </a:r>
          </a:p>
          <a:p>
            <a:endParaRPr lang="en-US" altLang="zh-C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3808" y="232687"/>
            <a:ext cx="56669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步骤四</a:t>
            </a:r>
            <a:r>
              <a:rPr lang="en-US" altLang="zh-CN" sz="2800" dirty="0" smtClean="0"/>
              <a:t>:</a:t>
            </a:r>
            <a:r>
              <a:rPr lang="zh-CN" altLang="en-US" sz="2800" dirty="0" smtClean="0"/>
              <a:t>（下载打印模板到打印机）</a:t>
            </a:r>
            <a:endParaRPr lang="zh-CN" altLang="en-US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4183" y="920850"/>
            <a:ext cx="4354585" cy="3157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2463" y="926853"/>
            <a:ext cx="4427421" cy="315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右箭头 6"/>
          <p:cNvSpPr/>
          <p:nvPr/>
        </p:nvSpPr>
        <p:spPr>
          <a:xfrm>
            <a:off x="5838737" y="225663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417739" y="998290"/>
            <a:ext cx="620786" cy="9395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96044" y="2105637"/>
            <a:ext cx="2080470" cy="2348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246378" y="2374084"/>
            <a:ext cx="788565" cy="1258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29600" y="2827090"/>
            <a:ext cx="2021747" cy="2265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333850" y="4211273"/>
            <a:ext cx="100080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左图中：左上角选择“文件</a:t>
            </a:r>
            <a:r>
              <a:rPr lang="en-US" altLang="zh-CN" dirty="0" smtClean="0"/>
              <a:t>—</a:t>
            </a:r>
            <a:r>
              <a:rPr lang="zh-CN" altLang="en-US" dirty="0" smtClean="0"/>
              <a:t>下载打印模板”，弹出右图对话框。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右图中：</a:t>
            </a:r>
            <a:endParaRPr lang="en-US" altLang="zh-CN" dirty="0" smtClean="0"/>
          </a:p>
          <a:p>
            <a:r>
              <a:rPr lang="en-US" altLang="zh-CN" dirty="0" smtClean="0"/>
              <a:t>      a.</a:t>
            </a:r>
            <a:r>
              <a:rPr lang="zh-CN" altLang="en-US" dirty="0" smtClean="0"/>
              <a:t>先选择“步骤三”生成的模板文件“</a:t>
            </a:r>
            <a:r>
              <a:rPr lang="en-US" altLang="zh-CN" dirty="0" smtClean="0"/>
              <a:t>test.FRM</a:t>
            </a:r>
            <a:r>
              <a:rPr lang="zh-CN" altLang="en-US" dirty="0" smtClean="0"/>
              <a:t>”。</a:t>
            </a:r>
            <a:endParaRPr lang="en-US" altLang="zh-CN" dirty="0" smtClean="0"/>
          </a:p>
          <a:p>
            <a:r>
              <a:rPr lang="en-US" altLang="zh-CN" dirty="0" smtClean="0"/>
              <a:t>      b.</a:t>
            </a:r>
            <a:r>
              <a:rPr lang="zh-CN" altLang="en-US" dirty="0" smtClean="0"/>
              <a:t>选择下载方式</a:t>
            </a:r>
            <a:r>
              <a:rPr lang="en-US" altLang="zh-CN" dirty="0" smtClean="0"/>
              <a:t>: usb</a:t>
            </a:r>
            <a:r>
              <a:rPr lang="zh-CN" altLang="en-US" dirty="0" smtClean="0"/>
              <a:t>或者网口（此例默认</a:t>
            </a:r>
            <a:r>
              <a:rPr lang="en-US" altLang="zh-CN" dirty="0" smtClean="0"/>
              <a:t>usb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en-US" altLang="zh-CN" dirty="0" smtClean="0"/>
              <a:t>      c.</a:t>
            </a:r>
            <a:r>
              <a:rPr lang="zh-CN" altLang="en-US" dirty="0" smtClean="0"/>
              <a:t>点击“下载”。</a:t>
            </a:r>
            <a:endParaRPr lang="en-US" altLang="zh-CN" dirty="0" smtClean="0"/>
          </a:p>
          <a:p>
            <a:r>
              <a:rPr lang="en-US" altLang="zh-CN" dirty="0" smtClean="0"/>
              <a:t>      d.</a:t>
            </a:r>
            <a:r>
              <a:rPr lang="zh-CN" altLang="en-US" dirty="0" smtClean="0"/>
              <a:t>当软件弹出“下载成功”时，模板下载完成。如果下载失败或者长时间没有响应，可重复点</a:t>
            </a:r>
            <a:r>
              <a:rPr lang="en-US" altLang="zh-CN" dirty="0" smtClean="0"/>
              <a:t>      </a:t>
            </a:r>
            <a:r>
              <a:rPr lang="zh-CN" altLang="en-US" dirty="0" smtClean="0"/>
              <a:t>击“下载”，或重启打印机后再次下载。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35527" y="184559"/>
            <a:ext cx="11577508" cy="897622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步骤五</a:t>
            </a:r>
            <a:r>
              <a:rPr lang="en-US" altLang="zh-CN" sz="2800" dirty="0" smtClean="0"/>
              <a:t>:</a:t>
            </a:r>
            <a:r>
              <a:rPr lang="zh-CN" altLang="en-US" sz="2800" dirty="0" smtClean="0"/>
              <a:t>（调用模板打印）</a:t>
            </a:r>
            <a:endParaRPr lang="zh-CN" alt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1" y="897621"/>
            <a:ext cx="10788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        </a:t>
            </a:r>
            <a:r>
              <a:rPr lang="zh-CN" altLang="en-US" dirty="0" smtClean="0"/>
              <a:t>模板调用支持在线调用和脱机调用两种模式。在线调用可接收外部输入的变量数据，脱机调用只支持时间和日期变量打印。</a:t>
            </a:r>
            <a:endParaRPr lang="en-US" altLang="zh-CN" dirty="0" smtClean="0"/>
          </a:p>
          <a:p>
            <a:pPr marL="342900" indent="-342900">
              <a:buAutoNum type="arabicPeriod"/>
            </a:pPr>
            <a:r>
              <a:rPr lang="zh-CN" altLang="en-US" dirty="0" smtClean="0"/>
              <a:t>在线调用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</a:t>
            </a:r>
            <a:r>
              <a:rPr lang="zh-CN" altLang="en-US" dirty="0" smtClean="0"/>
              <a:t>打印机支持</a:t>
            </a:r>
            <a:r>
              <a:rPr lang="en-US" altLang="zh-CN" dirty="0" smtClean="0"/>
              <a:t>USB</a:t>
            </a:r>
            <a:r>
              <a:rPr lang="zh-CN" altLang="en-US" dirty="0" smtClean="0"/>
              <a:t>、</a:t>
            </a:r>
            <a:r>
              <a:rPr lang="en-US" altLang="zh-CN" dirty="0" smtClean="0"/>
              <a:t>TCP</a:t>
            </a:r>
            <a:r>
              <a:rPr lang="zh-CN" altLang="en-US" dirty="0" smtClean="0"/>
              <a:t>、</a:t>
            </a:r>
            <a:r>
              <a:rPr lang="en-US" altLang="zh-CN" dirty="0" smtClean="0"/>
              <a:t>RS232</a:t>
            </a:r>
            <a:r>
              <a:rPr lang="zh-CN" altLang="en-US" dirty="0" smtClean="0"/>
              <a:t>三种通讯方式，调用命令格式如下图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</a:t>
            </a:r>
            <a:endParaRPr lang="en-US" altLang="zh-CN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202940" y="2105636"/>
            <a:ext cx="87681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图</a:t>
            </a:r>
            <a:r>
              <a:rPr lang="en-US" altLang="zh-CN" sz="1200" dirty="0" smtClean="0"/>
              <a:t>1</a:t>
            </a:r>
            <a:r>
              <a:rPr lang="zh-CN" altLang="en-US" sz="1200" dirty="0" smtClean="0"/>
              <a:t>命令解释：</a:t>
            </a:r>
            <a:endParaRPr lang="en-US" altLang="zh-CN" sz="1200" dirty="0" smtClean="0"/>
          </a:p>
          <a:p>
            <a:r>
              <a:rPr lang="zh-CN" altLang="en-US" sz="1200" dirty="0" smtClean="0"/>
              <a:t>第</a:t>
            </a:r>
            <a:r>
              <a:rPr lang="en-US" altLang="zh-CN" sz="1200" dirty="0" smtClean="0"/>
              <a:t>1</a:t>
            </a:r>
            <a:r>
              <a:rPr lang="zh-CN" altLang="en-US" sz="1200" dirty="0" smtClean="0"/>
              <a:t>行：</a:t>
            </a:r>
            <a:r>
              <a:rPr lang="en-US" altLang="zh-CN" sz="1200" dirty="0" smtClean="0"/>
              <a:t>FR”test.FRM”   </a:t>
            </a:r>
            <a:r>
              <a:rPr lang="zh-CN" altLang="en-US" sz="1200" dirty="0" smtClean="0"/>
              <a:t>表示调用模板的名字，后面需要跟回车换行（“</a:t>
            </a:r>
            <a:r>
              <a:rPr lang="en-US" altLang="zh-CN" sz="1200" dirty="0" smtClean="0"/>
              <a:t>\r\n</a:t>
            </a:r>
            <a:r>
              <a:rPr lang="zh-CN" altLang="en-US" sz="1200" dirty="0" smtClean="0"/>
              <a:t>”）</a:t>
            </a:r>
            <a:endParaRPr lang="en-US" altLang="zh-CN" sz="1200" dirty="0" smtClean="0"/>
          </a:p>
          <a:p>
            <a:r>
              <a:rPr lang="zh-CN" altLang="en-US" sz="1200" dirty="0" smtClean="0"/>
              <a:t>第</a:t>
            </a:r>
            <a:r>
              <a:rPr lang="en-US" altLang="zh-CN" sz="1200" dirty="0" smtClean="0"/>
              <a:t>2</a:t>
            </a:r>
            <a:r>
              <a:rPr lang="zh-CN" altLang="en-US" sz="1200" dirty="0" smtClean="0"/>
              <a:t>行：？                       固定格式，必须有，后面需要跟回车换行（“</a:t>
            </a:r>
            <a:r>
              <a:rPr lang="en-US" altLang="zh-CN" sz="1200" dirty="0" smtClean="0"/>
              <a:t>\r\n</a:t>
            </a:r>
            <a:r>
              <a:rPr lang="zh-CN" altLang="en-US" sz="1200" dirty="0" smtClean="0"/>
              <a:t>”）</a:t>
            </a:r>
            <a:endParaRPr lang="en-US" altLang="zh-CN" sz="1200" dirty="0" smtClean="0"/>
          </a:p>
          <a:p>
            <a:r>
              <a:rPr lang="zh-CN" altLang="en-US" sz="1200" dirty="0" smtClean="0"/>
              <a:t>第</a:t>
            </a:r>
            <a:r>
              <a:rPr lang="en-US" altLang="zh-CN" sz="1200" dirty="0" smtClean="0"/>
              <a:t>3</a:t>
            </a:r>
            <a:r>
              <a:rPr lang="zh-CN" altLang="en-US" sz="1200" dirty="0" smtClean="0"/>
              <a:t>行：西瓜                   第一个变量，用户输入的数据，对应模板中的文本变量“打印机” 后面需要跟回车换行（“</a:t>
            </a:r>
            <a:r>
              <a:rPr lang="en-US" altLang="zh-CN" sz="1200" dirty="0" smtClean="0"/>
              <a:t>\r\n</a:t>
            </a:r>
            <a:r>
              <a:rPr lang="zh-CN" altLang="en-US" sz="1200" dirty="0" smtClean="0"/>
              <a:t>”）</a:t>
            </a:r>
            <a:endParaRPr lang="en-US" altLang="zh-CN" sz="1200" dirty="0" smtClean="0"/>
          </a:p>
          <a:p>
            <a:r>
              <a:rPr lang="zh-CN" altLang="en-US" sz="1200" dirty="0" smtClean="0"/>
              <a:t>第</a:t>
            </a:r>
            <a:r>
              <a:rPr lang="en-US" altLang="zh-CN" sz="1200" dirty="0" smtClean="0"/>
              <a:t>4</a:t>
            </a:r>
            <a:r>
              <a:rPr lang="zh-CN" altLang="en-US" sz="1200" dirty="0" smtClean="0"/>
              <a:t>行：</a:t>
            </a:r>
            <a:r>
              <a:rPr lang="en-US" altLang="zh-CN" sz="1200" dirty="0" smtClean="0"/>
              <a:t>50                       </a:t>
            </a:r>
            <a:r>
              <a:rPr lang="zh-CN" altLang="en-US" sz="1200" dirty="0" smtClean="0"/>
              <a:t>第二个变量，用户输入的数据，对应模板中的文本变量“</a:t>
            </a:r>
            <a:r>
              <a:rPr lang="en-US" altLang="zh-CN" sz="1200" dirty="0" smtClean="0"/>
              <a:t>100</a:t>
            </a:r>
            <a:r>
              <a:rPr lang="zh-CN" altLang="en-US" sz="1200" dirty="0" smtClean="0"/>
              <a:t>”，后面需要跟回车换行（“</a:t>
            </a:r>
            <a:r>
              <a:rPr lang="en-US" altLang="zh-CN" sz="1200" dirty="0" smtClean="0"/>
              <a:t>\r\n</a:t>
            </a:r>
            <a:r>
              <a:rPr lang="zh-CN" altLang="en-US" sz="1200" dirty="0" smtClean="0"/>
              <a:t>”）</a:t>
            </a:r>
            <a:endParaRPr lang="en-US" altLang="zh-CN" sz="1200" dirty="0" smtClean="0"/>
          </a:p>
          <a:p>
            <a:r>
              <a:rPr lang="zh-CN" altLang="en-US" sz="1200" dirty="0" smtClean="0"/>
              <a:t>第</a:t>
            </a:r>
            <a:r>
              <a:rPr lang="en-US" altLang="zh-CN" sz="1200" dirty="0" smtClean="0"/>
              <a:t>5</a:t>
            </a:r>
            <a:r>
              <a:rPr lang="zh-CN" altLang="en-US" sz="1200" dirty="0" smtClean="0"/>
              <a:t>行：</a:t>
            </a:r>
            <a:r>
              <a:rPr lang="en-US" altLang="zh-CN" sz="1200" dirty="0" smtClean="0"/>
              <a:t>11223344          </a:t>
            </a:r>
            <a:r>
              <a:rPr lang="zh-CN" altLang="en-US" sz="1200" dirty="0" smtClean="0"/>
              <a:t>第三个变量，用户输入的数据，对应模板中条码变量“</a:t>
            </a:r>
            <a:r>
              <a:rPr lang="en-US" altLang="zh-CN" sz="1200" dirty="0" smtClean="0"/>
              <a:t>12345678</a:t>
            </a:r>
            <a:r>
              <a:rPr lang="zh-CN" altLang="en-US" sz="1200" dirty="0" smtClean="0"/>
              <a:t>” ”，后面需要跟回车换行（“</a:t>
            </a:r>
            <a:r>
              <a:rPr lang="en-US" altLang="zh-CN" sz="1200" dirty="0" smtClean="0"/>
              <a:t>\r\n</a:t>
            </a:r>
            <a:r>
              <a:rPr lang="zh-CN" altLang="en-US" sz="1200" dirty="0" smtClean="0"/>
              <a:t>”）</a:t>
            </a:r>
            <a:endParaRPr lang="en-US" altLang="zh-CN" sz="1200" dirty="0" smtClean="0"/>
          </a:p>
          <a:p>
            <a:r>
              <a:rPr lang="zh-CN" altLang="en-US" sz="1200" dirty="0" smtClean="0"/>
              <a:t>第</a:t>
            </a:r>
            <a:r>
              <a:rPr lang="en-US" altLang="zh-CN" sz="1200" dirty="0" smtClean="0"/>
              <a:t>6</a:t>
            </a:r>
            <a:r>
              <a:rPr lang="zh-CN" altLang="en-US" sz="1200" dirty="0" smtClean="0"/>
              <a:t>行：</a:t>
            </a:r>
            <a:r>
              <a:rPr lang="en-US" altLang="zh-CN" sz="1200" dirty="0" smtClean="0"/>
              <a:t>P1,1                    </a:t>
            </a:r>
            <a:r>
              <a:rPr lang="zh-CN" altLang="en-US" sz="1200" dirty="0" smtClean="0"/>
              <a:t>表示启动打印，固定格式，必须有，后面需要跟回车换行（“</a:t>
            </a:r>
            <a:r>
              <a:rPr lang="en-US" altLang="zh-CN" sz="1200" dirty="0" smtClean="0"/>
              <a:t>\r\n</a:t>
            </a:r>
            <a:r>
              <a:rPr lang="zh-CN" altLang="en-US" sz="1200" dirty="0" smtClean="0"/>
              <a:t>”）</a:t>
            </a:r>
            <a:endParaRPr lang="en-US" altLang="zh-CN" sz="1200" dirty="0" smtClean="0"/>
          </a:p>
          <a:p>
            <a:endParaRPr lang="en-US" altLang="zh-CN" sz="1200" dirty="0" smtClean="0"/>
          </a:p>
          <a:p>
            <a:r>
              <a:rPr lang="en-US" altLang="zh-CN" sz="1200" dirty="0" smtClean="0"/>
              <a:t>        </a:t>
            </a:r>
            <a:r>
              <a:rPr lang="zh-CN" altLang="en-US" sz="1200" dirty="0" smtClean="0">
                <a:solidFill>
                  <a:srgbClr val="FF0000"/>
                </a:solidFill>
              </a:rPr>
              <a:t>说明：如果模板还有多个变量，可以在第</a:t>
            </a:r>
            <a:r>
              <a:rPr lang="en-US" altLang="zh-CN" sz="1200" dirty="0" smtClean="0">
                <a:solidFill>
                  <a:srgbClr val="FF0000"/>
                </a:solidFill>
              </a:rPr>
              <a:t>5</a:t>
            </a:r>
            <a:r>
              <a:rPr lang="zh-CN" altLang="en-US" sz="1200" dirty="0" smtClean="0">
                <a:solidFill>
                  <a:srgbClr val="FF0000"/>
                </a:solidFill>
              </a:rPr>
              <a:t>行和第</a:t>
            </a:r>
            <a:r>
              <a:rPr lang="en-US" altLang="zh-CN" sz="1200" dirty="0" smtClean="0">
                <a:solidFill>
                  <a:srgbClr val="FF0000"/>
                </a:solidFill>
              </a:rPr>
              <a:t>6</a:t>
            </a:r>
            <a:r>
              <a:rPr lang="zh-CN" altLang="en-US" sz="1200" dirty="0" smtClean="0">
                <a:solidFill>
                  <a:srgbClr val="FF0000"/>
                </a:solidFill>
              </a:rPr>
              <a:t>行之间顺序插入，每个变量后面需要跟回车换行（“</a:t>
            </a:r>
            <a:r>
              <a:rPr lang="en-US" altLang="zh-CN" sz="1200" dirty="0" smtClean="0">
                <a:solidFill>
                  <a:srgbClr val="FF0000"/>
                </a:solidFill>
              </a:rPr>
              <a:t>\r\n</a:t>
            </a:r>
            <a:r>
              <a:rPr lang="zh-CN" altLang="en-US" sz="1200" dirty="0" smtClean="0">
                <a:solidFill>
                  <a:srgbClr val="FF0000"/>
                </a:solidFill>
              </a:rPr>
              <a:t>”）</a:t>
            </a:r>
            <a:endParaRPr lang="en-US" altLang="zh-CN" sz="1200" dirty="0" smtClean="0">
              <a:solidFill>
                <a:srgbClr val="FF0000"/>
              </a:solidFill>
            </a:endParaRPr>
          </a:p>
          <a:p>
            <a:r>
              <a:rPr lang="en-US" altLang="zh-CN" sz="1200" dirty="0" smtClean="0">
                <a:solidFill>
                  <a:srgbClr val="FF0000"/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FF0000"/>
                </a:solidFill>
              </a:rPr>
              <a:t>命令行中的   </a:t>
            </a:r>
            <a:r>
              <a:rPr lang="en-US" altLang="zh-CN" sz="1200" dirty="0" smtClean="0">
                <a:solidFill>
                  <a:srgbClr val="FF0000"/>
                </a:solidFill>
              </a:rPr>
              <a:t>?</a:t>
            </a:r>
            <a:r>
              <a:rPr lang="zh-CN" altLang="en-US" sz="1200" dirty="0" smtClean="0">
                <a:solidFill>
                  <a:srgbClr val="FF0000"/>
                </a:solidFill>
              </a:rPr>
              <a:t> 和“”必须在英文输入法下面输入。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308378" y="2068106"/>
            <a:ext cx="1862661" cy="2327886"/>
            <a:chOff x="1308378" y="2068106"/>
            <a:chExt cx="1862661" cy="2327886"/>
          </a:xfrm>
        </p:grpSpPr>
        <p:grpSp>
          <p:nvGrpSpPr>
            <p:cNvPr id="14" name="组合 13"/>
            <p:cNvGrpSpPr/>
            <p:nvPr/>
          </p:nvGrpSpPr>
          <p:grpSpPr>
            <a:xfrm>
              <a:off x="1308378" y="2068106"/>
              <a:ext cx="1862661" cy="2277391"/>
              <a:chOff x="3640517" y="2353331"/>
              <a:chExt cx="1862661" cy="2352675"/>
            </a:xfrm>
          </p:grpSpPr>
          <p:pic>
            <p:nvPicPr>
              <p:cNvPr id="9223" name="Picture 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640517" y="2353331"/>
                <a:ext cx="1857375" cy="2352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矩形 12"/>
              <p:cNvSpPr/>
              <p:nvPr/>
            </p:nvSpPr>
            <p:spPr>
              <a:xfrm>
                <a:off x="3640822" y="2357306"/>
                <a:ext cx="1862356" cy="213080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333850" y="4118993"/>
              <a:ext cx="18020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0070C0"/>
                  </a:solidFill>
                </a:rPr>
                <a:t>图</a:t>
              </a:r>
              <a:r>
                <a:rPr lang="en-US" altLang="zh-CN" sz="1200" dirty="0" smtClean="0">
                  <a:solidFill>
                    <a:srgbClr val="0070C0"/>
                  </a:solidFill>
                </a:rPr>
                <a:t>1</a:t>
              </a:r>
              <a:r>
                <a:rPr lang="zh-CN" altLang="en-US" sz="1200" dirty="0" smtClean="0">
                  <a:solidFill>
                    <a:srgbClr val="0070C0"/>
                  </a:solidFill>
                </a:rPr>
                <a:t>：调用模板打印命令</a:t>
              </a:r>
              <a:endParaRPr lang="zh-CN" altLang="en-US" sz="12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20277" y="4379052"/>
            <a:ext cx="3603393" cy="2386615"/>
            <a:chOff x="1220277" y="4379052"/>
            <a:chExt cx="3603393" cy="2386615"/>
          </a:xfrm>
        </p:grpSpPr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20277" y="4379052"/>
              <a:ext cx="3603393" cy="2127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2231471" y="6488668"/>
              <a:ext cx="11865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0070C0"/>
                  </a:solidFill>
                </a:rPr>
                <a:t>图</a:t>
              </a:r>
              <a:r>
                <a:rPr lang="en-US" altLang="zh-CN" sz="1200" dirty="0" smtClean="0">
                  <a:solidFill>
                    <a:srgbClr val="0070C0"/>
                  </a:solidFill>
                </a:rPr>
                <a:t>2</a:t>
              </a:r>
              <a:r>
                <a:rPr lang="zh-CN" altLang="en-US" sz="1200" dirty="0" smtClean="0">
                  <a:solidFill>
                    <a:srgbClr val="0070C0"/>
                  </a:solidFill>
                </a:rPr>
                <a:t>：模板文件</a:t>
              </a:r>
              <a:endParaRPr lang="zh-CN" altLang="en-US" sz="12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763239" y="4363281"/>
            <a:ext cx="4312753" cy="2387006"/>
            <a:chOff x="5763239" y="4363281"/>
            <a:chExt cx="4312753" cy="2387006"/>
          </a:xfrm>
        </p:grpSpPr>
        <p:pic>
          <p:nvPicPr>
            <p:cNvPr id="9224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63239" y="4363281"/>
              <a:ext cx="4312753" cy="2121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7224319" y="6473288"/>
              <a:ext cx="1494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0070C0"/>
                  </a:solidFill>
                </a:rPr>
                <a:t>图</a:t>
              </a:r>
              <a:r>
                <a:rPr lang="en-US" altLang="zh-CN" sz="1200" dirty="0" smtClean="0">
                  <a:solidFill>
                    <a:srgbClr val="0070C0"/>
                  </a:solidFill>
                </a:rPr>
                <a:t>3</a:t>
              </a:r>
              <a:r>
                <a:rPr lang="zh-CN" altLang="en-US" sz="1200" dirty="0" smtClean="0">
                  <a:solidFill>
                    <a:srgbClr val="0070C0"/>
                  </a:solidFill>
                </a:rPr>
                <a:t>：实际打印效果</a:t>
              </a:r>
              <a:endParaRPr lang="zh-CN" altLang="en-US" sz="1200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85894"/>
            <a:ext cx="107211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 </a:t>
            </a:r>
            <a:r>
              <a:rPr lang="zh-CN" altLang="en-US" dirty="0" smtClean="0"/>
              <a:t>脱机调用</a:t>
            </a:r>
            <a:endParaRPr lang="en-US" altLang="zh-CN" dirty="0" smtClean="0"/>
          </a:p>
          <a:p>
            <a:r>
              <a:rPr lang="en-US" altLang="zh-CN" dirty="0" smtClean="0"/>
              <a:t>         </a:t>
            </a:r>
            <a:r>
              <a:rPr lang="zh-CN" altLang="en-US" dirty="0" smtClean="0"/>
              <a:t>选择“打印机屏幕</a:t>
            </a:r>
            <a:r>
              <a:rPr lang="en-US" altLang="zh-CN" dirty="0" smtClean="0"/>
              <a:t>—</a:t>
            </a:r>
            <a:r>
              <a:rPr lang="zh-CN" altLang="en-US" dirty="0" smtClean="0"/>
              <a:t>菜单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模板打印”，如下图。</a:t>
            </a:r>
            <a:endParaRPr lang="en-US" altLang="zh-CN" dirty="0" smtClean="0"/>
          </a:p>
          <a:p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1610599" y="1099265"/>
            <a:ext cx="2880000" cy="2160000"/>
            <a:chOff x="2021659" y="1141210"/>
            <a:chExt cx="2880000" cy="2160000"/>
          </a:xfrm>
        </p:grpSpPr>
        <p:pic>
          <p:nvPicPr>
            <p:cNvPr id="10243" name="Pictur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21659" y="1141210"/>
              <a:ext cx="2880000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矩形 6"/>
            <p:cNvSpPr/>
            <p:nvPr/>
          </p:nvSpPr>
          <p:spPr>
            <a:xfrm>
              <a:off x="3212983" y="1761688"/>
              <a:ext cx="1191237" cy="3355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222770" y="2534873"/>
              <a:ext cx="1191237" cy="33556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00960" y="3674378"/>
            <a:ext cx="96892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选择“模板”行，按“确认”键，可进入模板列表，</a:t>
            </a:r>
            <a:r>
              <a:rPr lang="en-US" altLang="zh-CN" dirty="0" smtClean="0"/>
              <a:t>       </a:t>
            </a:r>
            <a:r>
              <a:rPr lang="zh-CN" altLang="en-US" dirty="0" smtClean="0"/>
              <a:t>选择需要脱机打印的模板。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选择“模式”行，按“确认”键，可进入模式列表，更改模式为“</a:t>
            </a:r>
            <a:r>
              <a:rPr lang="en-US" altLang="zh-CN" dirty="0" smtClean="0"/>
              <a:t>IO</a:t>
            </a:r>
            <a:r>
              <a:rPr lang="zh-CN" altLang="en-US" dirty="0" smtClean="0"/>
              <a:t>信号”，当有打印信号触发时，打印机可自动打印所选择的模板。</a:t>
            </a:r>
            <a:endParaRPr lang="en-US" altLang="zh-CN" dirty="0" smtClean="0"/>
          </a:p>
          <a:p>
            <a:r>
              <a:rPr lang="en-US" altLang="zh-CN" dirty="0" smtClean="0"/>
              <a:t>    </a:t>
            </a:r>
          </a:p>
          <a:p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FF0000"/>
                </a:solidFill>
              </a:rPr>
              <a:t>     </a:t>
            </a:r>
            <a:r>
              <a:rPr lang="zh-CN" altLang="en-US" dirty="0" smtClean="0">
                <a:solidFill>
                  <a:srgbClr val="FF0000"/>
                </a:solidFill>
              </a:rPr>
              <a:t>说明：打印机非脱机模式下，必须把“模式” 改为“</a:t>
            </a:r>
            <a:r>
              <a:rPr lang="en-US" altLang="zh-CN" dirty="0" smtClean="0">
                <a:solidFill>
                  <a:srgbClr val="FF0000"/>
                </a:solidFill>
              </a:rPr>
              <a:t>FR</a:t>
            </a:r>
            <a:r>
              <a:rPr lang="zh-CN" altLang="en-US" dirty="0" smtClean="0">
                <a:solidFill>
                  <a:srgbClr val="FF0000"/>
                </a:solidFill>
              </a:rPr>
              <a:t>指令”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pic>
        <p:nvPicPr>
          <p:cNvPr id="10244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4880" y="1105251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71820" y="1098783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835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步骤六</a:t>
            </a:r>
            <a:r>
              <a:rPr lang="en-US" altLang="zh-CN" sz="2800" dirty="0" smtClean="0"/>
              <a:t>:</a:t>
            </a:r>
            <a:r>
              <a:rPr lang="zh-CN" altLang="en-US" sz="2800" dirty="0" smtClean="0"/>
              <a:t>（删除打印机中已下载的模板）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49766" y="1120949"/>
            <a:ext cx="5277375" cy="423961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800" dirty="0" smtClean="0">
                <a:latin typeface="+mn-ea"/>
              </a:rPr>
              <a:t>操作步骤：</a:t>
            </a:r>
            <a:endParaRPr lang="en-US" altLang="zh-CN" sz="1800" dirty="0" smtClean="0">
              <a:latin typeface="+mn-e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800" dirty="0" smtClean="0">
                <a:latin typeface="+mn-ea"/>
              </a:rPr>
              <a:t>1</a:t>
            </a:r>
            <a:r>
              <a:rPr lang="zh-CN" altLang="en-US" sz="1800" dirty="0" smtClean="0">
                <a:latin typeface="+mn-ea"/>
              </a:rPr>
              <a:t>、打开</a:t>
            </a:r>
            <a:r>
              <a:rPr lang="en-US" altLang="zh-CN" sz="1800" dirty="0" err="1" smtClean="0">
                <a:latin typeface="+mn-ea"/>
              </a:rPr>
              <a:t>Ptools</a:t>
            </a:r>
            <a:r>
              <a:rPr lang="zh-CN" altLang="en-US" sz="1800" dirty="0" smtClean="0">
                <a:latin typeface="+mn-ea"/>
              </a:rPr>
              <a:t>，选择识别</a:t>
            </a:r>
            <a:r>
              <a:rPr lang="zh-CN" altLang="en-US" sz="1800" dirty="0">
                <a:latin typeface="+mn-ea"/>
              </a:rPr>
              <a:t>出的打印机</a:t>
            </a:r>
            <a:r>
              <a:rPr lang="zh-CN" altLang="en-US" sz="1800" dirty="0" smtClean="0">
                <a:latin typeface="+mn-ea"/>
              </a:rPr>
              <a:t>名称</a:t>
            </a:r>
            <a:endParaRPr lang="en-US" altLang="zh-CN" sz="1800" dirty="0" smtClean="0">
              <a:latin typeface="+mn-e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800" dirty="0" smtClean="0">
                <a:latin typeface="+mn-ea"/>
              </a:rPr>
              <a:t>2</a:t>
            </a:r>
            <a:r>
              <a:rPr lang="zh-CN" altLang="en-US" sz="1800" dirty="0" smtClean="0">
                <a:latin typeface="+mn-ea"/>
              </a:rPr>
              <a:t>、</a:t>
            </a:r>
            <a:r>
              <a:rPr lang="zh-CN" altLang="en-US" sz="1800" dirty="0">
                <a:latin typeface="+mn-ea"/>
              </a:rPr>
              <a:t>点击</a:t>
            </a:r>
            <a:r>
              <a:rPr lang="zh-CN" altLang="en-US" sz="1800" dirty="0" smtClean="0">
                <a:latin typeface="+mn-ea"/>
              </a:rPr>
              <a:t>连接</a:t>
            </a:r>
            <a:endParaRPr lang="en-US" altLang="zh-CN" sz="1800" dirty="0" smtClean="0">
              <a:latin typeface="+mn-e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800" dirty="0" smtClean="0">
                <a:latin typeface="+mn-ea"/>
              </a:rPr>
              <a:t>3</a:t>
            </a:r>
            <a:r>
              <a:rPr lang="zh-CN" altLang="en-US" sz="1800" dirty="0" smtClean="0">
                <a:latin typeface="+mn-ea"/>
              </a:rPr>
              <a:t>、点击档案管理</a:t>
            </a:r>
            <a:endParaRPr lang="en-US" altLang="zh-CN" sz="1800" dirty="0" smtClean="0">
              <a:latin typeface="+mn-e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800" dirty="0" smtClean="0">
                <a:latin typeface="+mn-ea"/>
              </a:rPr>
              <a:t>4</a:t>
            </a:r>
            <a:r>
              <a:rPr lang="zh-CN" altLang="en-US" sz="1800" dirty="0" smtClean="0">
                <a:latin typeface="+mn-ea"/>
              </a:rPr>
              <a:t>、点击</a:t>
            </a:r>
            <a:r>
              <a:rPr lang="en-US" altLang="zh-CN" sz="1800" dirty="0" smtClean="0">
                <a:latin typeface="+mn-ea"/>
              </a:rPr>
              <a:t>Image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800" dirty="0" smtClean="0">
                <a:latin typeface="+mn-ea"/>
              </a:rPr>
              <a:t>5</a:t>
            </a:r>
            <a:r>
              <a:rPr lang="zh-CN" altLang="en-US" sz="1800" dirty="0" smtClean="0">
                <a:latin typeface="+mn-ea"/>
              </a:rPr>
              <a:t>、点击读取</a:t>
            </a:r>
            <a:endParaRPr lang="en-US" altLang="zh-CN" sz="1800" dirty="0" smtClean="0">
              <a:latin typeface="+mn-e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800" dirty="0" smtClean="0">
                <a:latin typeface="+mn-ea"/>
              </a:rPr>
              <a:t>6</a:t>
            </a:r>
            <a:r>
              <a:rPr lang="zh-CN" altLang="en-US" sz="1800" dirty="0" smtClean="0">
                <a:latin typeface="+mn-ea"/>
              </a:rPr>
              <a:t>、选择想要删除的模板名称</a:t>
            </a:r>
            <a:endParaRPr lang="en-US" altLang="zh-CN" sz="1800" dirty="0" smtClean="0">
              <a:latin typeface="+mn-e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1800" dirty="0" smtClean="0">
                <a:latin typeface="+mn-ea"/>
              </a:rPr>
              <a:t>7</a:t>
            </a:r>
            <a:r>
              <a:rPr lang="zh-CN" altLang="en-US" sz="1800" dirty="0" smtClean="0">
                <a:latin typeface="+mn-ea"/>
              </a:rPr>
              <a:t>、点击删除某个文件（若全部删除，可格式化）。</a:t>
            </a:r>
            <a:endParaRPr lang="en-US" altLang="zh-CN" sz="1800" dirty="0" smtClean="0">
              <a:latin typeface="+mn-ea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altLang="zh-CN" sz="1800" dirty="0" smtClean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8624" y="4932727"/>
            <a:ext cx="105449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说明：</a:t>
            </a:r>
            <a:endParaRPr lang="en-US" altLang="zh-CN" dirty="0" smtClean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Ptools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只能通过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usb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和打印机连接。</a:t>
            </a:r>
            <a:endParaRPr lang="en-US" altLang="zh-CN" dirty="0" smtClean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读取，删除文件和格式化时，打印机反应比较慢，需要持续数秒。</a:t>
            </a:r>
            <a:endParaRPr lang="en-US" altLang="zh-CN" dirty="0" smtClean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点击删除后，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Ptools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软件不会自动刷新，需要重新读取，检测是否删除</a:t>
            </a:r>
            <a:endParaRPr lang="en-US" altLang="zh-CN" dirty="0" smtClean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39622" y="1113290"/>
            <a:ext cx="5252120" cy="3685213"/>
            <a:chOff x="1039622" y="1113290"/>
            <a:chExt cx="5252120" cy="3685213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39622" y="1113290"/>
              <a:ext cx="5252120" cy="3685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 5"/>
            <p:cNvSpPr/>
            <p:nvPr/>
          </p:nvSpPr>
          <p:spPr>
            <a:xfrm>
              <a:off x="4009938" y="1384183"/>
              <a:ext cx="1535185" cy="28522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813421" y="1628862"/>
              <a:ext cx="543885" cy="28522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437776" y="1872143"/>
              <a:ext cx="536896" cy="28522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4263006" y="3021435"/>
              <a:ext cx="996892" cy="28522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791513" y="2341925"/>
              <a:ext cx="795555" cy="6613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具体步骤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00961"/>
            <a:ext cx="11181080" cy="5322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 smtClean="0"/>
              <a:t>一、打开</a:t>
            </a:r>
            <a:r>
              <a:rPr lang="en-US" altLang="zh-CN" dirty="0" smtClean="0"/>
              <a:t>barlabel</a:t>
            </a:r>
            <a:r>
              <a:rPr lang="zh-CN" altLang="en-US" dirty="0" smtClean="0"/>
              <a:t>，新建模板。</a:t>
            </a:r>
            <a:r>
              <a:rPr lang="en-US" altLang="zh-CN" dirty="0" smtClean="0">
                <a:sym typeface="+mn-ea"/>
              </a:rPr>
              <a:t>  </a:t>
            </a:r>
            <a:endParaRPr lang="zh-CN" altLang="en-US" dirty="0" smtClean="0">
              <a:sym typeface="+mn-ea"/>
            </a:endParaRPr>
          </a:p>
          <a:p>
            <a:pPr marL="0" indent="0">
              <a:buNone/>
            </a:pPr>
            <a:r>
              <a:rPr lang="zh-CN" altLang="en-US" dirty="0" smtClean="0"/>
              <a:t>二、添加页面内容和打印变量。</a:t>
            </a:r>
            <a:r>
              <a:rPr lang="en-US" altLang="zh-CN" dirty="0" smtClean="0"/>
              <a:t>   </a:t>
            </a:r>
          </a:p>
          <a:p>
            <a:pPr marL="0" indent="0">
              <a:buNone/>
            </a:pPr>
            <a:r>
              <a:rPr lang="zh-CN" altLang="en-US" dirty="0" smtClean="0"/>
              <a:t>三、生成并保存打印模版。   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四、下载打印模板到打印机。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五、调用模板打印。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六、删除打印机中已下载的模板。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>
              <a:sym typeface="+mn-ea"/>
            </a:endParaRPr>
          </a:p>
          <a:p>
            <a:pPr marL="0" indent="0">
              <a:buNone/>
            </a:pPr>
            <a:endParaRPr lang="en-US" altLang="zh-CN" dirty="0" smtClean="0"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2947"/>
            <a:ext cx="10515600" cy="906011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步骤一</a:t>
            </a:r>
            <a:r>
              <a:rPr lang="en-US" altLang="zh-CN" sz="2800" dirty="0" smtClean="0"/>
              <a:t>:</a:t>
            </a:r>
            <a:r>
              <a:rPr lang="zh-CN" altLang="en-US" sz="2800" dirty="0" smtClean="0"/>
              <a:t>（</a:t>
            </a:r>
            <a:r>
              <a:rPr lang="zh-CN" altLang="en-US" sz="2800" dirty="0" smtClean="0">
                <a:sym typeface="+mn-ea"/>
              </a:rPr>
              <a:t>打开</a:t>
            </a:r>
            <a:r>
              <a:rPr lang="en-US" altLang="zh-CN" sz="2800" dirty="0" err="1" smtClean="0">
                <a:sym typeface="+mn-ea"/>
              </a:rPr>
              <a:t>barlabel</a:t>
            </a:r>
            <a:r>
              <a:rPr lang="zh-CN" altLang="en-US" sz="2800" dirty="0" smtClean="0">
                <a:sym typeface="+mn-ea"/>
              </a:rPr>
              <a:t>，新建模板</a:t>
            </a:r>
            <a:r>
              <a:rPr lang="zh-CN" altLang="en-US" sz="2800" dirty="0" smtClean="0"/>
              <a:t>）</a:t>
            </a:r>
            <a:endParaRPr lang="zh-CN" alt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6403" y="1400962"/>
            <a:ext cx="6744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altLang="zh-CN" sz="2400" dirty="0" smtClean="0"/>
              <a:t>1. </a:t>
            </a:r>
            <a:r>
              <a:rPr lang="zh-CN" altLang="en-US" sz="2400" dirty="0" smtClean="0"/>
              <a:t>文件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新建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打印模板</a:t>
            </a:r>
            <a:endParaRPr lang="en-US" altLang="zh-CN" sz="2400" dirty="0" smtClean="0"/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7797" y="2298582"/>
            <a:ext cx="432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右箭头 10"/>
          <p:cNvSpPr/>
          <p:nvPr/>
        </p:nvSpPr>
        <p:spPr>
          <a:xfrm>
            <a:off x="6048462" y="3674378"/>
            <a:ext cx="78017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8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5755" y="2299675"/>
            <a:ext cx="432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75855" y="118845"/>
            <a:ext cx="10635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altLang="zh-CN" sz="2400" dirty="0" smtClean="0"/>
              <a:t>2. </a:t>
            </a:r>
            <a:r>
              <a:rPr lang="zh-CN" altLang="en-US" sz="2400" dirty="0" smtClean="0"/>
              <a:t>设置打印参数</a:t>
            </a:r>
            <a:endParaRPr lang="en-US" altLang="zh-CN" sz="2400" dirty="0" smtClean="0"/>
          </a:p>
          <a:p>
            <a:pPr marL="457200" indent="-457200"/>
            <a:r>
              <a:rPr lang="en-US" altLang="zh-CN" sz="2400" dirty="0" smtClean="0"/>
              <a:t>	</a:t>
            </a:r>
            <a:r>
              <a:rPr lang="zh-CN" altLang="en-US" sz="2400" dirty="0" smtClean="0"/>
              <a:t>在标签空白处（白色部分）双击鼠标左键，弹出页面设置对话框，如下图。</a:t>
            </a:r>
            <a:endParaRPr lang="en-US" altLang="zh-CN" sz="2400" dirty="0" smtClean="0"/>
          </a:p>
        </p:txBody>
      </p:sp>
      <p:grpSp>
        <p:nvGrpSpPr>
          <p:cNvPr id="11" name="组合 10"/>
          <p:cNvGrpSpPr/>
          <p:nvPr/>
        </p:nvGrpSpPr>
        <p:grpSpPr>
          <a:xfrm>
            <a:off x="2097422" y="1040541"/>
            <a:ext cx="3388979" cy="2717728"/>
            <a:chOff x="2038699" y="1132819"/>
            <a:chExt cx="3388979" cy="2717728"/>
          </a:xfrm>
        </p:grpSpPr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38699" y="1132819"/>
              <a:ext cx="3388979" cy="2717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矩形 6"/>
            <p:cNvSpPr/>
            <p:nvPr/>
          </p:nvSpPr>
          <p:spPr>
            <a:xfrm>
              <a:off x="2332140" y="1904301"/>
              <a:ext cx="218114" cy="20133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593595" y="2450982"/>
              <a:ext cx="1215006" cy="4180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594995" y="2913775"/>
              <a:ext cx="1230385" cy="4180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123963" y="1065402"/>
            <a:ext cx="54360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纸张：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设置高度、宽度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en-US" altLang="zh-CN" dirty="0" smtClean="0"/>
              <a:t>DPI</a:t>
            </a:r>
            <a:r>
              <a:rPr lang="zh-CN" altLang="en-US" dirty="0" smtClean="0"/>
              <a:t>。如果打印机和电脑是</a:t>
            </a:r>
            <a:r>
              <a:rPr lang="en-US" altLang="zh-CN" dirty="0" smtClean="0"/>
              <a:t>usb</a:t>
            </a:r>
            <a:r>
              <a:rPr lang="zh-CN" altLang="en-US" dirty="0" smtClean="0"/>
              <a:t>连接，打印机会自动识别</a:t>
            </a:r>
            <a:r>
              <a:rPr lang="en-US" altLang="zh-CN" dirty="0" smtClean="0"/>
              <a:t>DPI</a:t>
            </a:r>
            <a:r>
              <a:rPr lang="zh-CN" altLang="en-US" dirty="0" smtClean="0"/>
              <a:t>。如果是其他连接方式需要手动设置。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                 V420—200DPI</a:t>
            </a:r>
          </a:p>
          <a:p>
            <a:pPr marL="342900" indent="-342900"/>
            <a:r>
              <a:rPr lang="en-US" altLang="zh-CN" dirty="0" smtClean="0"/>
              <a:t>		V430—300DPI</a:t>
            </a:r>
          </a:p>
          <a:p>
            <a:pPr marL="342900" indent="-342900"/>
            <a:r>
              <a:rPr lang="en-US" altLang="zh-CN" dirty="0" smtClean="0"/>
              <a:t>                  V460—600DPI</a:t>
            </a:r>
          </a:p>
          <a:p>
            <a:pPr marL="342900" indent="-342900"/>
            <a:endParaRPr lang="en-US" altLang="zh-CN" dirty="0" smtClean="0"/>
          </a:p>
          <a:p>
            <a:pPr marL="342900" indent="-342900"/>
            <a:endParaRPr lang="en-US" altLang="zh-CN" dirty="0" smtClean="0"/>
          </a:p>
          <a:p>
            <a:pPr marL="342900" indent="-342900"/>
            <a:r>
              <a:rPr lang="zh-CN" altLang="en-US" dirty="0" smtClean="0"/>
              <a:t>打印参数：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纸张类型：建议选择黑标纸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打印方式：热敏纸选择热感，其他选择热转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左偏移：调整打印内容在标签上的左右位置（左负右正）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顶部偏移：调整打印内容在标签上的上下位置（上负下正）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其他参数：建议默认。</a:t>
            </a:r>
            <a:endParaRPr lang="en-US" altLang="zh-CN" dirty="0" smtClean="0"/>
          </a:p>
          <a:p>
            <a:pPr marL="342900" indent="-342900"/>
            <a:endParaRPr lang="en-US" altLang="zh-CN" dirty="0" smtClean="0"/>
          </a:p>
          <a:p>
            <a:pPr marL="342900" indent="-342900"/>
            <a:endParaRPr lang="en-US" altLang="zh-CN" dirty="0" smtClean="0"/>
          </a:p>
          <a:p>
            <a:pPr marL="342900" indent="-342900"/>
            <a:endParaRPr lang="en-US" altLang="zh-CN" dirty="0" smtClean="0"/>
          </a:p>
        </p:txBody>
      </p:sp>
      <p:grpSp>
        <p:nvGrpSpPr>
          <p:cNvPr id="18" name="组合 17"/>
          <p:cNvGrpSpPr/>
          <p:nvPr/>
        </p:nvGrpSpPr>
        <p:grpSpPr>
          <a:xfrm>
            <a:off x="2114027" y="3838733"/>
            <a:ext cx="3387600" cy="2718000"/>
            <a:chOff x="2114027" y="3838733"/>
            <a:chExt cx="3387600" cy="2718000"/>
          </a:xfrm>
        </p:grpSpPr>
        <p:pic>
          <p:nvPicPr>
            <p:cNvPr id="2053" name="Picture 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4027" y="3838733"/>
              <a:ext cx="3387600" cy="271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矩形 14"/>
            <p:cNvSpPr/>
            <p:nvPr/>
          </p:nvSpPr>
          <p:spPr>
            <a:xfrm>
              <a:off x="3020037" y="4639112"/>
              <a:ext cx="260059" cy="17616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2853656" y="4867013"/>
              <a:ext cx="1315672" cy="11311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1422" y="147012"/>
            <a:ext cx="10515600" cy="742222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步骤二</a:t>
            </a:r>
            <a:r>
              <a:rPr lang="en-US" altLang="zh-CN" sz="2800" dirty="0" smtClean="0"/>
              <a:t>:</a:t>
            </a:r>
            <a:r>
              <a:rPr lang="zh-CN" altLang="en-US" sz="2800" dirty="0" smtClean="0"/>
              <a:t>（添加页面内容和打印变量）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35186" y="998290"/>
            <a:ext cx="932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1.</a:t>
            </a:r>
            <a:r>
              <a:rPr lang="zh-CN" altLang="en-US" sz="2400" dirty="0" smtClean="0"/>
              <a:t>下图红色框中可以选择添加条码、文本、直线、矩形、圆、图片等。</a:t>
            </a:r>
            <a:endParaRPr lang="zh-CN" altLang="en-US" sz="2400" dirty="0"/>
          </a:p>
        </p:txBody>
      </p:sp>
      <p:grpSp>
        <p:nvGrpSpPr>
          <p:cNvPr id="9" name="组合 8"/>
          <p:cNvGrpSpPr/>
          <p:nvPr/>
        </p:nvGrpSpPr>
        <p:grpSpPr>
          <a:xfrm>
            <a:off x="3338817" y="1769553"/>
            <a:ext cx="4379054" cy="3263842"/>
            <a:chOff x="1493239" y="939043"/>
            <a:chExt cx="3961370" cy="272275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05823" y="939043"/>
              <a:ext cx="3948786" cy="2722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矩形 4"/>
            <p:cNvSpPr/>
            <p:nvPr/>
          </p:nvSpPr>
          <p:spPr>
            <a:xfrm>
              <a:off x="1493239" y="1761688"/>
              <a:ext cx="360727" cy="13506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4793" y="478172"/>
            <a:ext cx="932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2.</a:t>
            </a:r>
            <a:r>
              <a:rPr lang="zh-CN" altLang="en-US" sz="2400" dirty="0" smtClean="0"/>
              <a:t>设置打印变量数据</a:t>
            </a:r>
            <a:endParaRPr lang="zh-CN" alt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780015" y="1090570"/>
            <a:ext cx="51843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设置所选内容为打印变量：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在所选内容上（条码或文本）点击鼠标右键，选择属性（以条码为例）。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在弹出的对话框中设置参数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a.</a:t>
            </a:r>
            <a:r>
              <a:rPr lang="zh-CN" altLang="en-US" dirty="0" smtClean="0"/>
              <a:t>条码：设置条码类型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b.</a:t>
            </a:r>
            <a:r>
              <a:rPr lang="zh-CN" altLang="en-US" dirty="0" smtClean="0"/>
              <a:t>可读性：设置条码下方的文字是否可见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c.</a:t>
            </a:r>
            <a:r>
              <a:rPr lang="zh-CN" altLang="en-US" dirty="0" smtClean="0"/>
              <a:t>数据源：设置条码内容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d.</a:t>
            </a:r>
            <a:r>
              <a:rPr lang="zh-CN" altLang="en-US" dirty="0" smtClean="0"/>
              <a:t>位置：设置条码位置和旋转角度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e.</a:t>
            </a:r>
            <a:r>
              <a:rPr lang="zh-CN" altLang="en-US" dirty="0" smtClean="0"/>
              <a:t>常规：设置变量类型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0695" y="1073616"/>
            <a:ext cx="3864704" cy="275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组合 17"/>
          <p:cNvGrpSpPr/>
          <p:nvPr/>
        </p:nvGrpSpPr>
        <p:grpSpPr>
          <a:xfrm>
            <a:off x="1466675" y="3895258"/>
            <a:ext cx="3868723" cy="2656544"/>
            <a:chOff x="1466675" y="3895258"/>
            <a:chExt cx="3868723" cy="2656544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66675" y="3895258"/>
              <a:ext cx="3868723" cy="2656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矩形 16"/>
            <p:cNvSpPr/>
            <p:nvPr/>
          </p:nvSpPr>
          <p:spPr>
            <a:xfrm>
              <a:off x="1535185" y="4102217"/>
              <a:ext cx="1275127" cy="20133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603846" y="343948"/>
            <a:ext cx="61910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 startAt="3"/>
            </a:pPr>
            <a:r>
              <a:rPr lang="zh-CN" altLang="en-US" dirty="0" smtClean="0"/>
              <a:t>“常规”选项中设置打印变量及类型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a.</a:t>
            </a:r>
            <a:r>
              <a:rPr lang="zh-CN" altLang="en-US" dirty="0" smtClean="0"/>
              <a:t>勾选</a:t>
            </a:r>
            <a:r>
              <a:rPr lang="en-US" altLang="zh-CN" dirty="0" smtClean="0"/>
              <a:t>”</a:t>
            </a:r>
            <a:r>
              <a:rPr lang="zh-CN" altLang="en-US" dirty="0" smtClean="0"/>
              <a:t>打印变量</a:t>
            </a:r>
            <a:r>
              <a:rPr lang="en-US" altLang="zh-CN" dirty="0" smtClean="0"/>
              <a:t>”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b.</a:t>
            </a:r>
            <a:r>
              <a:rPr lang="zh-CN" altLang="en-US" dirty="0" smtClean="0"/>
              <a:t>变量类型可以选择常规变量、时间变量、日期变量。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c.</a:t>
            </a:r>
            <a:r>
              <a:rPr lang="zh-CN" altLang="en-US" dirty="0" smtClean="0"/>
              <a:t>日期变量可设置偏移值，及当前日期向前偏移或向后  </a:t>
            </a:r>
            <a:r>
              <a:rPr lang="en-US" altLang="zh-CN" dirty="0" smtClean="0"/>
              <a:t>    </a:t>
            </a:r>
            <a:r>
              <a:rPr lang="zh-CN" altLang="en-US" dirty="0" smtClean="0"/>
              <a:t>偏移。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d.</a:t>
            </a:r>
            <a:r>
              <a:rPr lang="zh-CN" altLang="en-US" dirty="0" smtClean="0"/>
              <a:t>时间变量和日期变量数据自动从打印机内部采集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e.</a:t>
            </a:r>
            <a:r>
              <a:rPr lang="zh-CN" altLang="en-US" dirty="0" smtClean="0"/>
              <a:t>中文编码格式默认为</a:t>
            </a:r>
            <a:r>
              <a:rPr lang="en-US" altLang="zh-CN" dirty="0" smtClean="0"/>
              <a:t>GB2312</a:t>
            </a:r>
            <a:r>
              <a:rPr lang="zh-CN" altLang="en-US" dirty="0" smtClean="0"/>
              <a:t>，可以选择</a:t>
            </a:r>
            <a:r>
              <a:rPr lang="en-US" altLang="zh-CN" dirty="0" smtClean="0"/>
              <a:t>UTF-8</a:t>
            </a:r>
          </a:p>
          <a:p>
            <a:pPr marL="342900" indent="-342900">
              <a:buFont typeface="+mj-ea"/>
              <a:buAutoNum type="circleNumDbPlain" startAt="4"/>
            </a:pPr>
            <a:r>
              <a:rPr lang="zh-CN" altLang="en-US" dirty="0" smtClean="0"/>
              <a:t>确定以后，所选项变为黄色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 startAt="4"/>
            </a:pPr>
            <a:endParaRPr lang="en-US" altLang="zh-CN" dirty="0" smtClean="0"/>
          </a:p>
          <a:p>
            <a:pPr marL="342900" indent="-342900">
              <a:buFont typeface="+mj-ea"/>
              <a:buAutoNum type="circleNumDbPlain" startAt="4"/>
            </a:pP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</a:t>
            </a:r>
            <a:r>
              <a:rPr lang="zh-CN" altLang="en-US" dirty="0" smtClean="0">
                <a:solidFill>
                  <a:srgbClr val="FF0000"/>
                </a:solidFill>
              </a:rPr>
              <a:t>说</a:t>
            </a:r>
            <a:r>
              <a:rPr lang="zh-CN" altLang="en-US" dirty="0" smtClean="0">
                <a:solidFill>
                  <a:srgbClr val="FF0000"/>
                </a:solidFill>
              </a:rPr>
              <a:t>明：打印变量为黄色，标签固定内容为黑色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342900" indent="-342900"/>
            <a:endParaRPr lang="en-US" altLang="zh-CN" dirty="0" smtClean="0"/>
          </a:p>
        </p:txBody>
      </p:sp>
      <p:grpSp>
        <p:nvGrpSpPr>
          <p:cNvPr id="17" name="组合 16"/>
          <p:cNvGrpSpPr/>
          <p:nvPr/>
        </p:nvGrpSpPr>
        <p:grpSpPr>
          <a:xfrm>
            <a:off x="1211381" y="399570"/>
            <a:ext cx="4149185" cy="2965475"/>
            <a:chOff x="1211381" y="399570"/>
            <a:chExt cx="4149185" cy="2965475"/>
          </a:xfrm>
        </p:grpSpPr>
        <p:grpSp>
          <p:nvGrpSpPr>
            <p:cNvPr id="15" name="组合 14"/>
            <p:cNvGrpSpPr/>
            <p:nvPr/>
          </p:nvGrpSpPr>
          <p:grpSpPr>
            <a:xfrm>
              <a:off x="1211381" y="399570"/>
              <a:ext cx="4149185" cy="2965475"/>
              <a:chOff x="1152658" y="349236"/>
              <a:chExt cx="4149185" cy="2965475"/>
            </a:xfrm>
          </p:grpSpPr>
          <p:pic>
            <p:nvPicPr>
              <p:cNvPr id="5123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152658" y="349236"/>
                <a:ext cx="4149185" cy="2965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矩形 13"/>
              <p:cNvSpPr/>
              <p:nvPr/>
            </p:nvSpPr>
            <p:spPr>
              <a:xfrm>
                <a:off x="2256639" y="595618"/>
                <a:ext cx="293614" cy="17616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702965" y="1359016"/>
              <a:ext cx="2130804" cy="126673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9626" y="3438561"/>
            <a:ext cx="4144161" cy="315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4125" y="352338"/>
            <a:ext cx="9328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3.</a:t>
            </a:r>
            <a:r>
              <a:rPr lang="zh-CN" altLang="en-US" sz="2400" dirty="0" smtClean="0"/>
              <a:t>模板设计举例及变量排序</a:t>
            </a:r>
            <a:endParaRPr lang="en-US" altLang="zh-CN" sz="2400" dirty="0" smtClean="0"/>
          </a:p>
          <a:p>
            <a:r>
              <a:rPr lang="en-US" altLang="zh-CN" sz="2400" dirty="0" smtClean="0"/>
              <a:t>        </a:t>
            </a:r>
            <a:r>
              <a:rPr lang="zh-CN" altLang="en-US" sz="2400" dirty="0" smtClean="0"/>
              <a:t>按照前面步骤，设计一个模板，如下图：</a:t>
            </a:r>
            <a:endParaRPr lang="zh-CN" alt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0759" y="1291904"/>
            <a:ext cx="3724409" cy="2608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右箭头 6"/>
          <p:cNvSpPr/>
          <p:nvPr/>
        </p:nvSpPr>
        <p:spPr>
          <a:xfrm>
            <a:off x="5687737" y="242441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786694" y="1251377"/>
            <a:ext cx="3649380" cy="2610000"/>
            <a:chOff x="6786694" y="1251377"/>
            <a:chExt cx="3649380" cy="2610000"/>
          </a:xfrm>
        </p:grpSpPr>
        <p:pic>
          <p:nvPicPr>
            <p:cNvPr id="6147" name="Picture 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86694" y="1251377"/>
              <a:ext cx="3649380" cy="26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矩形 7"/>
            <p:cNvSpPr/>
            <p:nvPr/>
          </p:nvSpPr>
          <p:spPr>
            <a:xfrm>
              <a:off x="6962863" y="1317072"/>
              <a:ext cx="520118" cy="4446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577130" y="3993160"/>
            <a:ext cx="101422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在设计完成的</a:t>
            </a:r>
            <a:r>
              <a:rPr lang="en-US" altLang="zh-CN" dirty="0" smtClean="0"/>
              <a:t>barlabel</a:t>
            </a:r>
            <a:r>
              <a:rPr lang="zh-CN" altLang="en-US" dirty="0" smtClean="0"/>
              <a:t>左上方，选择“工具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打印变量顺序”，可显示每个变量的顺序，如要改变变量顺序，可左键单击右图状态下的变量，及可重新排序，单击的变量变为第一个。</a:t>
            </a:r>
            <a:endParaRPr lang="en-US" altLang="zh-CN" dirty="0" smtClean="0"/>
          </a:p>
          <a:p>
            <a:pPr marL="342900" indent="-342900">
              <a:buFont typeface="+mj-ea"/>
              <a:buAutoNum type="circleNumDbPlain"/>
            </a:pPr>
            <a:r>
              <a:rPr lang="zh-CN" altLang="en-US" dirty="0" smtClean="0"/>
              <a:t>此模板包含</a:t>
            </a:r>
            <a:r>
              <a:rPr lang="en-US" altLang="zh-CN" dirty="0" smtClean="0"/>
              <a:t>5</a:t>
            </a:r>
            <a:r>
              <a:rPr lang="zh-CN" altLang="en-US" dirty="0" smtClean="0"/>
              <a:t>个变量。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个文本变量、</a:t>
            </a:r>
            <a:r>
              <a:rPr lang="en-US" altLang="zh-CN" dirty="0" smtClean="0"/>
              <a:t>1</a:t>
            </a:r>
            <a:r>
              <a:rPr lang="zh-CN" altLang="en-US" dirty="0" smtClean="0"/>
              <a:t>个条码变量、</a:t>
            </a:r>
            <a:r>
              <a:rPr lang="en-US" altLang="zh-CN" dirty="0" smtClean="0"/>
              <a:t>1</a:t>
            </a:r>
            <a:r>
              <a:rPr lang="zh-CN" altLang="en-US" dirty="0" smtClean="0"/>
              <a:t>个当前日期变量，</a:t>
            </a:r>
            <a:r>
              <a:rPr lang="en-US" altLang="zh-CN" dirty="0" smtClean="0"/>
              <a:t>1</a:t>
            </a:r>
            <a:r>
              <a:rPr lang="zh-CN" altLang="en-US" dirty="0" smtClean="0"/>
              <a:t>个偏移日期变量</a:t>
            </a:r>
            <a:endParaRPr lang="en-US" altLang="zh-CN" dirty="0" smtClean="0"/>
          </a:p>
          <a:p>
            <a:pPr marL="342900" indent="-342900"/>
            <a:r>
              <a:rPr lang="en-US" altLang="zh-CN" dirty="0" smtClean="0"/>
              <a:t>	</a:t>
            </a:r>
          </a:p>
          <a:p>
            <a:pPr marL="342900" indent="-342900"/>
            <a:r>
              <a:rPr lang="en-US" altLang="zh-CN" dirty="0" smtClean="0"/>
              <a:t>	</a:t>
            </a:r>
            <a:r>
              <a:rPr lang="zh-CN" altLang="en-US" dirty="0" smtClean="0">
                <a:solidFill>
                  <a:srgbClr val="FF0000"/>
                </a:solidFill>
              </a:rPr>
              <a:t>注意：</a:t>
            </a:r>
            <a:r>
              <a:rPr lang="en-US" altLang="zh-CN" dirty="0" smtClean="0">
                <a:solidFill>
                  <a:srgbClr val="FF0000"/>
                </a:solidFill>
              </a:rPr>
              <a:t>a.</a:t>
            </a:r>
            <a:r>
              <a:rPr lang="zh-CN" altLang="en-US" dirty="0" smtClean="0">
                <a:solidFill>
                  <a:srgbClr val="FF0000"/>
                </a:solidFill>
              </a:rPr>
              <a:t>日期变量由打印机自动调用系统内部日期，和调用者无关，因此不参与变量排序。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342900" indent="-342900"/>
            <a:r>
              <a:rPr lang="en-US" altLang="zh-CN" dirty="0" smtClean="0">
                <a:solidFill>
                  <a:srgbClr val="FF0000"/>
                </a:solidFill>
              </a:rPr>
              <a:t>		  b.</a:t>
            </a:r>
            <a:r>
              <a:rPr lang="zh-CN" altLang="en-US" dirty="0" smtClean="0">
                <a:solidFill>
                  <a:srgbClr val="FF0000"/>
                </a:solidFill>
              </a:rPr>
              <a:t>除条码变量外，其他变量（包括时间和日期变量）都统称为文本变量。文本变量字体建   </a:t>
            </a:r>
            <a:r>
              <a:rPr lang="en-US" altLang="zh-CN" dirty="0" smtClean="0">
                <a:solidFill>
                  <a:srgbClr val="FF0000"/>
                </a:solidFill>
              </a:rPr>
              <a:t>	     </a:t>
            </a:r>
            <a:r>
              <a:rPr lang="zh-CN" altLang="en-US" smtClean="0">
                <a:solidFill>
                  <a:srgbClr val="FF0000"/>
                </a:solidFill>
              </a:rPr>
              <a:t>议</a:t>
            </a:r>
            <a:r>
              <a:rPr lang="zh-CN" altLang="en-US" dirty="0" smtClean="0">
                <a:solidFill>
                  <a:srgbClr val="FF0000"/>
                </a:solidFill>
              </a:rPr>
              <a:t>选择为“黑体”。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342900" indent="-342900"/>
            <a:r>
              <a:rPr lang="en-US" altLang="zh-CN" dirty="0" smtClean="0"/>
              <a:t>		   </a:t>
            </a:r>
          </a:p>
          <a:p>
            <a:r>
              <a:rPr lang="en-US" altLang="zh-CN" dirty="0" smtClean="0"/>
              <a:t>   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06087" y="115241"/>
            <a:ext cx="53078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步骤三</a:t>
            </a:r>
            <a:r>
              <a:rPr lang="en-US" altLang="zh-CN" sz="2800" dirty="0" smtClean="0"/>
              <a:t>:</a:t>
            </a:r>
            <a:r>
              <a:rPr lang="zh-CN" altLang="en-US" sz="2800" dirty="0" smtClean="0"/>
              <a:t>（生成并保存打印模板）</a:t>
            </a:r>
            <a:endParaRPr lang="zh-CN" altLang="en-US" sz="2800" dirty="0"/>
          </a:p>
        </p:txBody>
      </p:sp>
      <p:sp>
        <p:nvSpPr>
          <p:cNvPr id="10" name="右箭头 9"/>
          <p:cNvSpPr/>
          <p:nvPr/>
        </p:nvSpPr>
        <p:spPr>
          <a:xfrm>
            <a:off x="5889072" y="236569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484851" y="740524"/>
            <a:ext cx="4320000" cy="3600000"/>
            <a:chOff x="1350627" y="899915"/>
            <a:chExt cx="4320000" cy="3600000"/>
          </a:xfrm>
        </p:grpSpPr>
        <p:pic>
          <p:nvPicPr>
            <p:cNvPr id="7170" name="Picture 2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50627" y="899915"/>
              <a:ext cx="4320000" cy="36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矩形 10"/>
            <p:cNvSpPr/>
            <p:nvPr/>
          </p:nvSpPr>
          <p:spPr>
            <a:xfrm>
              <a:off x="1350628" y="998290"/>
              <a:ext cx="746620" cy="109056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865382" y="729842"/>
            <a:ext cx="4320000" cy="3600000"/>
            <a:chOff x="6865382" y="880844"/>
            <a:chExt cx="4320000" cy="3600000"/>
          </a:xfrm>
        </p:grpSpPr>
        <p:pic>
          <p:nvPicPr>
            <p:cNvPr id="7172" name="Picture 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65382" y="880844"/>
              <a:ext cx="4320000" cy="36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矩形 12"/>
            <p:cNvSpPr/>
            <p:nvPr/>
          </p:nvSpPr>
          <p:spPr>
            <a:xfrm>
              <a:off x="7625593" y="3649211"/>
              <a:ext cx="1493240" cy="4446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409351" y="4563611"/>
            <a:ext cx="9848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左图中左上角，选择“文件</a:t>
            </a:r>
            <a:r>
              <a:rPr lang="en-US" altLang="zh-CN" dirty="0" smtClean="0"/>
              <a:t>—</a:t>
            </a:r>
            <a:r>
              <a:rPr lang="zh-CN" altLang="en-US" dirty="0" smtClean="0"/>
              <a:t>生成打印模板”，弹出右图界面，命名且保存模板文件。此模板命名为“</a:t>
            </a:r>
            <a:r>
              <a:rPr lang="en-US" altLang="zh-CN" dirty="0" smtClean="0"/>
              <a:t>test</a:t>
            </a:r>
            <a:r>
              <a:rPr lang="zh-CN" altLang="en-US" dirty="0" smtClean="0"/>
              <a:t>”，调用模板打印时需要此名称。点保存以后，会生成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个文件：</a:t>
            </a:r>
            <a:r>
              <a:rPr lang="en-US" altLang="zh-CN" dirty="0" smtClean="0"/>
              <a:t>test.FRM</a:t>
            </a:r>
            <a:r>
              <a:rPr lang="zh-CN" altLang="en-US" dirty="0" smtClean="0"/>
              <a:t>和</a:t>
            </a:r>
            <a:r>
              <a:rPr lang="en-US" altLang="zh-CN" dirty="0" smtClean="0"/>
              <a:t>test.BLB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test.BLB</a:t>
            </a:r>
            <a:r>
              <a:rPr lang="zh-CN" altLang="en-US" dirty="0" smtClean="0"/>
              <a:t>用于重新打开，</a:t>
            </a:r>
            <a:r>
              <a:rPr lang="en-US" altLang="zh-CN" dirty="0" smtClean="0"/>
              <a:t>test.FRM</a:t>
            </a:r>
            <a:r>
              <a:rPr lang="zh-CN" altLang="en-US" dirty="0" smtClean="0"/>
              <a:t>用于下载到打印机。</a:t>
            </a:r>
            <a:endParaRPr lang="zh-CN" altLang="en-US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1369" y="5566489"/>
            <a:ext cx="1685925" cy="98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RjMmEzMjc4ZDFmZTI5NGU2MWE0M2RlOTUwZTIyY2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1455</Words>
  <Application>Microsoft Office PowerPoint</Application>
  <PresentationFormat>自定义</PresentationFormat>
  <Paragraphs>108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barlabel模板打印使用方法</vt:lpstr>
      <vt:lpstr>具体步骤</vt:lpstr>
      <vt:lpstr>步骤一:（打开barlabel，新建模板）</vt:lpstr>
      <vt:lpstr>幻灯片 4</vt:lpstr>
      <vt:lpstr>步骤二:（添加页面内容和打印变量）</vt:lpstr>
      <vt:lpstr>幻灯片 6</vt:lpstr>
      <vt:lpstr>幻灯片 7</vt:lpstr>
      <vt:lpstr>幻灯片 8</vt:lpstr>
      <vt:lpstr>幻灯片 9</vt:lpstr>
      <vt:lpstr>幻灯片 10</vt:lpstr>
      <vt:lpstr>步骤五:（调用模板打印）</vt:lpstr>
      <vt:lpstr>幻灯片 12</vt:lpstr>
      <vt:lpstr>步骤六:（删除打印机中已下载的模板）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barlabel模板打印使用方法</dc:title>
  <dc:creator>Administrator</dc:creator>
  <cp:lastModifiedBy>Administrator</cp:lastModifiedBy>
  <cp:revision>204</cp:revision>
  <dcterms:created xsi:type="dcterms:W3CDTF">2021-09-10T02:52:00Z</dcterms:created>
  <dcterms:modified xsi:type="dcterms:W3CDTF">2023-07-18T09:16:51Z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E90168704F234868BF88B7A651CCFCC3</vt:lpwstr>
  </property>
  <property fmtid="{D5CDD505-2E9C-101B-9397-08002B2CF9AE}" pid="3" name="KSOProductBuildVer">
    <vt:lpwstr>2052-11.1.0.11875</vt:lpwstr>
  </property>
</Properties>
</file>